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19"/>
  </p:notesMasterIdLst>
  <p:sldIdLst>
    <p:sldId id="269" r:id="rId2"/>
    <p:sldId id="276" r:id="rId3"/>
    <p:sldId id="274" r:id="rId4"/>
    <p:sldId id="273" r:id="rId5"/>
    <p:sldId id="260" r:id="rId6"/>
    <p:sldId id="263" r:id="rId7"/>
    <p:sldId id="264" r:id="rId8"/>
    <p:sldId id="259" r:id="rId9"/>
    <p:sldId id="265" r:id="rId10"/>
    <p:sldId id="272" r:id="rId11"/>
    <p:sldId id="268" r:id="rId12"/>
    <p:sldId id="270" r:id="rId13"/>
    <p:sldId id="271" r:id="rId14"/>
    <p:sldId id="275" r:id="rId15"/>
    <p:sldId id="266" r:id="rId16"/>
    <p:sldId id="267" r:id="rId17"/>
    <p:sldId id="256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04"/>
    <p:restoredTop sz="68398"/>
  </p:normalViewPr>
  <p:slideViewPr>
    <p:cSldViewPr snapToGrid="0" snapToObjects="1">
      <p:cViewPr>
        <p:scale>
          <a:sx n="82" d="100"/>
          <a:sy n="82" d="100"/>
        </p:scale>
        <p:origin x="80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62265-0FD0-064E-8B1F-19D68743E3E7}" type="datetimeFigureOut">
              <a:rPr lang="fr-FR" smtClean="0"/>
              <a:t>11/05/2016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B645EF-4007-FB4E-9C19-5A4AC6E121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887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645EF-4007-FB4E-9C19-5A4AC6E1210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2196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8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Post meeting notification</a:t>
            </a:r>
          </a:p>
          <a:p>
            <a:pPr lvl="0"/>
            <a:r>
              <a:rPr lang="en-US" sz="1800" dirty="0" smtClean="0"/>
              <a:t>	Rate on quality of the meeting (0 – 5)</a:t>
            </a:r>
            <a:endParaRPr lang="en-US" sz="1800" u="sng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 smtClean="0"/>
              <a:t>              	“Minutes </a:t>
            </a:r>
            <a:r>
              <a:rPr lang="en-US" sz="1200" dirty="0" err="1" smtClean="0"/>
              <a:t>todo</a:t>
            </a:r>
            <a:r>
              <a:rPr lang="en-US" sz="1200" dirty="0" smtClean="0"/>
              <a:t>” </a:t>
            </a:r>
            <a:r>
              <a:rPr lang="en-US" sz="1200" dirty="0" err="1" smtClean="0"/>
              <a:t>notif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              	“No minutes” </a:t>
            </a:r>
            <a:r>
              <a:rPr lang="en-US" sz="1200" dirty="0" err="1" smtClean="0"/>
              <a:t>notif</a:t>
            </a:r>
            <a:endParaRPr lang="en-US" sz="12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645EF-4007-FB4E-9C19-5A4AC6E1210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573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Estimation (</a:t>
            </a:r>
            <a:r>
              <a:rPr lang="fr-FR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only</a:t>
            </a:r>
            <a:r>
              <a:rPr lang="fr-F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La </a:t>
            </a:r>
            <a:r>
              <a:rPr lang="fr-FR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defense</a:t>
            </a:r>
            <a:r>
              <a:rPr lang="fr-F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):</a:t>
            </a:r>
          </a:p>
          <a:p>
            <a:pPr algn="l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1254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rooms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x 5 peoples x 6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hours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day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x 5%	= 1881 man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hours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day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algn="l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		= </a:t>
            </a:r>
            <a:r>
              <a:rPr lang="fr-F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235</a:t>
            </a:r>
            <a:r>
              <a:rPr lang="fr-FR" sz="1200" b="1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 </a:t>
            </a:r>
            <a:r>
              <a:rPr lang="fr-FR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days</a:t>
            </a:r>
            <a:r>
              <a:rPr lang="fr-F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fr-FR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day</a:t>
            </a:r>
            <a:r>
              <a:rPr lang="fr-F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algn="l"/>
            <a:r>
              <a:rPr lang="fr-F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		= 141k€ per </a:t>
            </a:r>
            <a:r>
              <a:rPr lang="fr-FR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day</a:t>
            </a:r>
            <a:endParaRPr lang="fr-FR" sz="1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r>
              <a:rPr lang="fr-F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		= 33M € /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year</a:t>
            </a:r>
            <a:endParaRPr lang="fr-FR" sz="1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645EF-4007-FB4E-9C19-5A4AC6E1210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845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Prepare</a:t>
            </a:r>
            <a:r>
              <a:rPr lang="fr-F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 meeting :</a:t>
            </a:r>
          </a:p>
          <a:p>
            <a:endParaRPr lang="en-US" sz="1600" u="sng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6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Template meeting</a:t>
            </a:r>
          </a:p>
          <a:p>
            <a:pPr lvl="0"/>
            <a:r>
              <a:rPr lang="en-US" sz="16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Cost estimation</a:t>
            </a:r>
            <a:endParaRPr lang="en-US" sz="1600" dirty="0" smtClean="0"/>
          </a:p>
          <a:p>
            <a:r>
              <a:rPr lang="en-US" sz="16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Collaboration space creation</a:t>
            </a:r>
            <a:endParaRPr lang="en-US" sz="1600" dirty="0" smtClean="0"/>
          </a:p>
          <a:p>
            <a:endParaRPr lang="fr-FR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Manage the meeting :</a:t>
            </a:r>
          </a:p>
          <a:p>
            <a:endParaRPr lang="fr-FR" b="1" dirty="0" smtClean="0"/>
          </a:p>
          <a:p>
            <a:r>
              <a:rPr lang="en-US" sz="18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Gather minutes information</a:t>
            </a:r>
            <a:endParaRPr lang="en-US" sz="1200" u="sng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/>
            <a:r>
              <a:rPr lang="en-US" sz="18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Live monitor (time keeper)</a:t>
            </a:r>
          </a:p>
          <a:p>
            <a:r>
              <a:rPr lang="en-US" sz="1200" dirty="0" smtClean="0"/>
              <a:t>              Time shower</a:t>
            </a:r>
          </a:p>
          <a:p>
            <a:r>
              <a:rPr lang="en-US" sz="1200" dirty="0" smtClean="0"/>
              <a:t>              Notification at mid of meeting</a:t>
            </a:r>
          </a:p>
          <a:p>
            <a:r>
              <a:rPr lang="en-US" sz="1200" dirty="0" smtClean="0"/>
              <a:t>              Notification 10’ before the end</a:t>
            </a:r>
          </a:p>
          <a:p>
            <a:r>
              <a:rPr lang="en-US" sz="18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Add doc / photos</a:t>
            </a:r>
            <a:endParaRPr lang="en-US" sz="1800" dirty="0" smtClean="0"/>
          </a:p>
          <a:p>
            <a:endParaRPr lang="fr-FR" b="1" dirty="0" smtClean="0"/>
          </a:p>
          <a:p>
            <a:r>
              <a:rPr lang="fr-F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Complete the meeting :</a:t>
            </a:r>
          </a:p>
          <a:p>
            <a:r>
              <a:rPr lang="en-US" sz="18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Return on time invested - ROTI</a:t>
            </a:r>
          </a:p>
          <a:p>
            <a:r>
              <a:rPr lang="en-US" sz="1200" dirty="0" smtClean="0"/>
              <a:t>              Rate on quality of the meeting (0 – 5)</a:t>
            </a:r>
          </a:p>
          <a:p>
            <a:r>
              <a:rPr lang="en-US" sz="1200" dirty="0" smtClean="0"/>
              <a:t>              Comment from participants	</a:t>
            </a:r>
            <a:endParaRPr lang="en-US" sz="1200" u="sng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/>
            <a:r>
              <a:rPr lang="en-US" sz="18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Post meeting notification</a:t>
            </a:r>
          </a:p>
          <a:p>
            <a:r>
              <a:rPr lang="en-US" sz="1200" dirty="0" smtClean="0"/>
              <a:t>              “Minutes </a:t>
            </a:r>
            <a:r>
              <a:rPr lang="en-US" sz="1200" dirty="0" err="1" smtClean="0"/>
              <a:t>todo</a:t>
            </a:r>
            <a:r>
              <a:rPr lang="en-US" sz="1200" dirty="0" smtClean="0"/>
              <a:t>” </a:t>
            </a:r>
            <a:r>
              <a:rPr lang="en-US" sz="1200" dirty="0" err="1" smtClean="0"/>
              <a:t>notif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              “No minutes” </a:t>
            </a:r>
            <a:r>
              <a:rPr lang="en-US" sz="1200" dirty="0" err="1" smtClean="0"/>
              <a:t>notif</a:t>
            </a:r>
            <a:endParaRPr lang="en-US" sz="1200" dirty="0" smtClean="0"/>
          </a:p>
          <a:p>
            <a:r>
              <a:rPr lang="en-US" sz="18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V2 functions :</a:t>
            </a:r>
          </a:p>
          <a:p>
            <a:r>
              <a:rPr lang="en-US" sz="1400" dirty="0" smtClean="0"/>
              <a:t>            monthly report</a:t>
            </a:r>
          </a:p>
          <a:p>
            <a:r>
              <a:rPr lang="en-US" sz="1400" dirty="0" smtClean="0"/>
              <a:t>            speech </a:t>
            </a:r>
            <a:r>
              <a:rPr lang="en-US" sz="1400" dirty="0" err="1" smtClean="0"/>
              <a:t>recognetion</a:t>
            </a:r>
            <a:endParaRPr lang="en-US" sz="1400" dirty="0" smtClean="0"/>
          </a:p>
          <a:p>
            <a:r>
              <a:rPr lang="en-US" sz="1400" dirty="0" smtClean="0"/>
              <a:t>            IOT (internet of things) </a:t>
            </a:r>
          </a:p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645EF-4007-FB4E-9C19-5A4AC6E1210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3259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Prepare</a:t>
            </a:r>
            <a:r>
              <a:rPr lang="fr-F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 meeting :</a:t>
            </a:r>
          </a:p>
          <a:p>
            <a:endParaRPr lang="en-US" sz="1600" u="sng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6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Template meeting</a:t>
            </a:r>
          </a:p>
          <a:p>
            <a:pPr lvl="0"/>
            <a:r>
              <a:rPr lang="en-US" sz="16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Cost estimation</a:t>
            </a:r>
            <a:endParaRPr lang="en-US" sz="1600" dirty="0" smtClean="0"/>
          </a:p>
          <a:p>
            <a:r>
              <a:rPr lang="en-US" sz="16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Collaboration space creation</a:t>
            </a:r>
            <a:endParaRPr lang="en-US" sz="1600" dirty="0" smtClean="0"/>
          </a:p>
          <a:p>
            <a:endParaRPr lang="fr-FR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Manage the meeting :</a:t>
            </a:r>
          </a:p>
          <a:p>
            <a:endParaRPr lang="fr-FR" b="1" dirty="0" smtClean="0"/>
          </a:p>
          <a:p>
            <a:r>
              <a:rPr lang="en-US" sz="18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Gather minutes information</a:t>
            </a:r>
            <a:endParaRPr lang="en-US" sz="1200" u="sng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/>
            <a:r>
              <a:rPr lang="en-US" sz="18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Live monitor (time keeper)</a:t>
            </a:r>
          </a:p>
          <a:p>
            <a:r>
              <a:rPr lang="en-US" sz="1200" dirty="0" smtClean="0"/>
              <a:t>              Time shower</a:t>
            </a:r>
          </a:p>
          <a:p>
            <a:r>
              <a:rPr lang="en-US" sz="1200" dirty="0" smtClean="0"/>
              <a:t>              Notification at mid of meeting</a:t>
            </a:r>
          </a:p>
          <a:p>
            <a:r>
              <a:rPr lang="en-US" sz="1200" dirty="0" smtClean="0"/>
              <a:t>              Notification 10’ before the end</a:t>
            </a:r>
          </a:p>
          <a:p>
            <a:r>
              <a:rPr lang="en-US" sz="18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Add doc / photos</a:t>
            </a:r>
            <a:endParaRPr lang="en-US" sz="1800" dirty="0" smtClean="0"/>
          </a:p>
          <a:p>
            <a:endParaRPr lang="fr-FR" b="1" dirty="0" smtClean="0"/>
          </a:p>
          <a:p>
            <a:r>
              <a:rPr lang="fr-F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Complete the meeting :</a:t>
            </a:r>
          </a:p>
          <a:p>
            <a:r>
              <a:rPr lang="en-US" sz="18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Return on time invested - ROTI</a:t>
            </a:r>
          </a:p>
          <a:p>
            <a:r>
              <a:rPr lang="en-US" sz="1200" dirty="0" smtClean="0"/>
              <a:t>              Rate on quality of the meeting (0 – 5)</a:t>
            </a:r>
          </a:p>
          <a:p>
            <a:r>
              <a:rPr lang="en-US" sz="1200" dirty="0" smtClean="0"/>
              <a:t>              Comment from participants	</a:t>
            </a:r>
            <a:endParaRPr lang="en-US" sz="1200" u="sng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/>
            <a:r>
              <a:rPr lang="en-US" sz="18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Post meeting notification</a:t>
            </a:r>
          </a:p>
          <a:p>
            <a:r>
              <a:rPr lang="en-US" sz="1200" dirty="0" smtClean="0"/>
              <a:t>              “Minutes </a:t>
            </a:r>
            <a:r>
              <a:rPr lang="en-US" sz="1200" dirty="0" err="1" smtClean="0"/>
              <a:t>todo</a:t>
            </a:r>
            <a:r>
              <a:rPr lang="en-US" sz="1200" dirty="0" smtClean="0"/>
              <a:t>” </a:t>
            </a:r>
            <a:r>
              <a:rPr lang="en-US" sz="1200" dirty="0" err="1" smtClean="0"/>
              <a:t>notif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              “No minutes” </a:t>
            </a:r>
            <a:r>
              <a:rPr lang="en-US" sz="1200" dirty="0" err="1" smtClean="0"/>
              <a:t>notif</a:t>
            </a:r>
            <a:endParaRPr lang="en-US" sz="1200" dirty="0" smtClean="0"/>
          </a:p>
          <a:p>
            <a:r>
              <a:rPr lang="en-US" sz="18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V2 functions :</a:t>
            </a:r>
          </a:p>
          <a:p>
            <a:r>
              <a:rPr lang="en-US" sz="1400" dirty="0" smtClean="0"/>
              <a:t>            monthly report</a:t>
            </a:r>
          </a:p>
          <a:p>
            <a:r>
              <a:rPr lang="en-US" sz="1400" dirty="0" smtClean="0"/>
              <a:t>            speech </a:t>
            </a:r>
            <a:r>
              <a:rPr lang="en-US" sz="1400" dirty="0" err="1" smtClean="0"/>
              <a:t>recognetion</a:t>
            </a:r>
            <a:endParaRPr lang="en-US" sz="1400" dirty="0" smtClean="0"/>
          </a:p>
          <a:p>
            <a:r>
              <a:rPr lang="en-US" sz="1400" dirty="0" smtClean="0"/>
              <a:t>            IOT (internet of things) </a:t>
            </a:r>
          </a:p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645EF-4007-FB4E-9C19-5A4AC6E1210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0669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Prepare</a:t>
            </a:r>
            <a:r>
              <a:rPr lang="fr-F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 meeting :</a:t>
            </a:r>
          </a:p>
          <a:p>
            <a:endParaRPr lang="en-US" sz="1600" u="sng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6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Template meeting</a:t>
            </a:r>
          </a:p>
          <a:p>
            <a:pPr lvl="0"/>
            <a:r>
              <a:rPr lang="en-US" sz="16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Cost estimation</a:t>
            </a:r>
            <a:endParaRPr lang="en-US" sz="1600" dirty="0" smtClean="0"/>
          </a:p>
          <a:p>
            <a:r>
              <a:rPr lang="en-US" sz="16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Collaboration space creation</a:t>
            </a:r>
            <a:endParaRPr lang="en-US" sz="1600" dirty="0" smtClean="0"/>
          </a:p>
          <a:p>
            <a:endParaRPr lang="fr-FR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Manage the meeting :</a:t>
            </a:r>
          </a:p>
          <a:p>
            <a:endParaRPr lang="fr-FR" b="1" dirty="0" smtClean="0"/>
          </a:p>
          <a:p>
            <a:r>
              <a:rPr lang="en-US" sz="18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Gather minutes information</a:t>
            </a:r>
            <a:endParaRPr lang="en-US" sz="1200" u="sng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/>
            <a:r>
              <a:rPr lang="en-US" sz="18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Live monitor (time keeper)</a:t>
            </a:r>
          </a:p>
          <a:p>
            <a:r>
              <a:rPr lang="en-US" sz="1200" dirty="0" smtClean="0"/>
              <a:t>              Time shower</a:t>
            </a:r>
          </a:p>
          <a:p>
            <a:r>
              <a:rPr lang="en-US" sz="1200" dirty="0" smtClean="0"/>
              <a:t>              Notification at mid of meeting</a:t>
            </a:r>
          </a:p>
          <a:p>
            <a:r>
              <a:rPr lang="en-US" sz="1200" dirty="0" smtClean="0"/>
              <a:t>              Notification 10’ before the end</a:t>
            </a:r>
          </a:p>
          <a:p>
            <a:r>
              <a:rPr lang="en-US" sz="18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Add doc / photos</a:t>
            </a:r>
            <a:endParaRPr lang="en-US" sz="1800" dirty="0" smtClean="0"/>
          </a:p>
          <a:p>
            <a:endParaRPr lang="fr-FR" b="1" dirty="0" smtClean="0"/>
          </a:p>
          <a:p>
            <a:r>
              <a:rPr lang="fr-F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Complete the meeting :</a:t>
            </a:r>
          </a:p>
          <a:p>
            <a:r>
              <a:rPr lang="en-US" sz="18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Return on time invested - ROTI</a:t>
            </a:r>
          </a:p>
          <a:p>
            <a:r>
              <a:rPr lang="en-US" sz="1200" dirty="0" smtClean="0"/>
              <a:t>              Rate on quality of the meeting (0 – 5)</a:t>
            </a:r>
          </a:p>
          <a:p>
            <a:r>
              <a:rPr lang="en-US" sz="1200" dirty="0" smtClean="0"/>
              <a:t>              Comment from participants	</a:t>
            </a:r>
            <a:endParaRPr lang="en-US" sz="1200" u="sng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/>
            <a:r>
              <a:rPr lang="en-US" sz="18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Post meeting notification</a:t>
            </a:r>
          </a:p>
          <a:p>
            <a:r>
              <a:rPr lang="en-US" sz="1200" dirty="0" smtClean="0"/>
              <a:t>              “Minutes </a:t>
            </a:r>
            <a:r>
              <a:rPr lang="en-US" sz="1200" dirty="0" err="1" smtClean="0"/>
              <a:t>todo</a:t>
            </a:r>
            <a:r>
              <a:rPr lang="en-US" sz="1200" dirty="0" smtClean="0"/>
              <a:t>” </a:t>
            </a:r>
            <a:r>
              <a:rPr lang="en-US" sz="1200" dirty="0" err="1" smtClean="0"/>
              <a:t>notif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              “No minutes” </a:t>
            </a:r>
            <a:r>
              <a:rPr lang="en-US" sz="1200" dirty="0" err="1" smtClean="0"/>
              <a:t>notif</a:t>
            </a:r>
            <a:endParaRPr lang="en-US" sz="1200" dirty="0" smtClean="0"/>
          </a:p>
          <a:p>
            <a:r>
              <a:rPr lang="en-US" sz="18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V2 functions :</a:t>
            </a:r>
          </a:p>
          <a:p>
            <a:r>
              <a:rPr lang="en-US" sz="1400" dirty="0" smtClean="0"/>
              <a:t>            monthly report</a:t>
            </a:r>
          </a:p>
          <a:p>
            <a:r>
              <a:rPr lang="en-US" sz="1400" dirty="0" smtClean="0"/>
              <a:t>            speech </a:t>
            </a:r>
            <a:r>
              <a:rPr lang="en-US" sz="1400" dirty="0" err="1" smtClean="0"/>
              <a:t>recognetion</a:t>
            </a:r>
            <a:endParaRPr lang="en-US" sz="1400" dirty="0" smtClean="0"/>
          </a:p>
          <a:p>
            <a:r>
              <a:rPr lang="en-US" sz="1400" dirty="0" smtClean="0"/>
              <a:t>            IOT (internet of things) </a:t>
            </a:r>
          </a:p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645EF-4007-FB4E-9C19-5A4AC6E1210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7737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 algn="l"/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« Have more efficient meeting and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continuously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improve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your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meeting practices»</a:t>
            </a:r>
          </a:p>
          <a:p>
            <a:pPr lvl="0" algn="l"/>
            <a:endParaRPr lang="fr-FR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/>
            <a:r>
              <a:rPr lang="en-US" sz="16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Reduce time wasted 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be aware of meeting cost. 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challenge necessity of all participants.</a:t>
            </a:r>
            <a:endParaRPr lang="fr-FR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 algn="l"/>
            <a:endParaRPr lang="fr-FR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r>
              <a:rPr lang="fr-F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Estimation (</a:t>
            </a:r>
            <a:r>
              <a:rPr lang="fr-FR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only</a:t>
            </a:r>
            <a:r>
              <a:rPr lang="fr-F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La </a:t>
            </a:r>
            <a:r>
              <a:rPr lang="fr-FR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defense</a:t>
            </a:r>
            <a:r>
              <a:rPr lang="fr-F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):</a:t>
            </a:r>
          </a:p>
          <a:p>
            <a:pPr algn="l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1254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rooms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x 5 peoples x 6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hours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day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x 5%	= 1881 man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hours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day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algn="l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		= </a:t>
            </a:r>
            <a:r>
              <a:rPr lang="fr-F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235</a:t>
            </a:r>
            <a:r>
              <a:rPr lang="fr-FR" sz="1200" b="1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 </a:t>
            </a:r>
            <a:r>
              <a:rPr lang="fr-FR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days</a:t>
            </a:r>
            <a:r>
              <a:rPr lang="fr-F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fr-FR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day</a:t>
            </a:r>
            <a:r>
              <a:rPr lang="fr-F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algn="l"/>
            <a:r>
              <a:rPr lang="fr-F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		= 141k€ per </a:t>
            </a:r>
            <a:r>
              <a:rPr lang="fr-FR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day</a:t>
            </a:r>
            <a:endParaRPr lang="fr-FR" sz="1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/>
            <a:r>
              <a:rPr lang="fr-F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		= 33M € /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year</a:t>
            </a:r>
            <a:endParaRPr lang="fr-FR" sz="1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 algn="ctr"/>
            <a:endParaRPr lang="fr-FR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9F58B-522D-43AE-9196-6FF1A84B551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770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16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Improve efficiency in the time invested 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be notify of half-time and end of meeting. (better time management)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sharing information in a collaborative mode</a:t>
            </a:r>
          </a:p>
          <a:p>
            <a:endParaRPr lang="fr-FR" sz="1600" u="sng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70% of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interest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of a meeting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in the conclusion</a:t>
            </a:r>
          </a:p>
          <a:p>
            <a:endParaRPr lang="en-US" dirty="0" smtClean="0"/>
          </a:p>
          <a:p>
            <a:r>
              <a:rPr lang="fr-FR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9F58B-522D-43AE-9196-6FF1A84B551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342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nl-BE" sz="20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Improve quality of meeting outcomes</a:t>
            </a:r>
            <a:endParaRPr lang="en-US" sz="2000" u="sng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2001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Help meeting chairman to detail context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Better follow-up post-meeting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Notifications to promotes minutes.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Encourage feedback for improvement (preparation &amp; post meeting)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9F58B-522D-43AE-9196-6FF1A84B551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346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9F58B-522D-43AE-9196-6FF1A84B551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53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 	Time shower</a:t>
            </a:r>
          </a:p>
          <a:p>
            <a:r>
              <a:rPr lang="en-US" sz="1800" dirty="0" smtClean="0"/>
              <a:t>              	Notification at mid of meeting</a:t>
            </a:r>
          </a:p>
          <a:p>
            <a:r>
              <a:rPr lang="en-US" sz="1800" dirty="0" smtClean="0"/>
              <a:t>              	Notification 10’ before the end</a:t>
            </a:r>
            <a:endParaRPr lang="en-US" sz="12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B645EF-4007-FB4E-9C19-5A4AC6E1210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554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nl-BE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23D3-D3E2-2242-A3D8-51515B2A1A08}" type="datetimeFigureOut">
              <a:rPr lang="fr-FR" smtClean="0"/>
              <a:t>11/05/2016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726A8-61E8-D444-9FC6-6AC83BB89E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26333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BE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BE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23D3-D3E2-2242-A3D8-51515B2A1A08}" type="datetimeFigureOut">
              <a:rPr lang="fr-FR" smtClean="0"/>
              <a:t>11/05/2016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726A8-61E8-D444-9FC6-6AC83BB89E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530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nl-BE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23D3-D3E2-2242-A3D8-51515B2A1A08}" type="datetimeFigureOut">
              <a:rPr lang="fr-FR" smtClean="0"/>
              <a:t>11/05/2016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726A8-61E8-D444-9FC6-6AC83BB89E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7944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nl-BE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BE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nl-BE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23D3-D3E2-2242-A3D8-51515B2A1A08}" type="datetimeFigureOut">
              <a:rPr lang="fr-FR" smtClean="0"/>
              <a:t>11/05/2016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726A8-61E8-D444-9FC6-6AC83BB89E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403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nl-BE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nl-BE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23D3-D3E2-2242-A3D8-51515B2A1A08}" type="datetimeFigureOut">
              <a:rPr lang="fr-FR" smtClean="0"/>
              <a:t>11/05/2016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726A8-61E8-D444-9FC6-6AC83BB89E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053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nl-BE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BE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23D3-D3E2-2242-A3D8-51515B2A1A08}" type="datetimeFigureOut">
              <a:rPr lang="fr-FR" smtClean="0"/>
              <a:t>11/05/2016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726A8-61E8-D444-9FC6-6AC83BB89E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425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BE" smtClean="0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BE" smtClean="0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23D3-D3E2-2242-A3D8-51515B2A1A08}" type="datetimeFigureOut">
              <a:rPr lang="fr-FR" smtClean="0"/>
              <a:t>11/05/2016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726A8-61E8-D444-9FC6-6AC83BB89E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137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BE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23D3-D3E2-2242-A3D8-51515B2A1A08}" type="datetimeFigureOut">
              <a:rPr lang="fr-FR" smtClean="0"/>
              <a:t>11/05/2016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726A8-61E8-D444-9FC6-6AC83BB89E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68449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nl-BE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23D3-D3E2-2242-A3D8-51515B2A1A08}" type="datetimeFigureOut">
              <a:rPr lang="fr-FR" smtClean="0"/>
              <a:t>11/05/2016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726A8-61E8-D444-9FC6-6AC83BB89E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3450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6479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23D3-D3E2-2242-A3D8-51515B2A1A08}" type="datetimeFigureOut">
              <a:rPr lang="fr-FR" smtClean="0"/>
              <a:t>11/05/2016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726A8-61E8-D444-9FC6-6AC83BB89E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9819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nl-BE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23D3-D3E2-2242-A3D8-51515B2A1A08}" type="datetimeFigureOut">
              <a:rPr lang="fr-FR" smtClean="0"/>
              <a:t>11/05/2016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726A8-61E8-D444-9FC6-6AC83BB89E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820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23D3-D3E2-2242-A3D8-51515B2A1A08}" type="datetimeFigureOut">
              <a:rPr lang="fr-FR" smtClean="0"/>
              <a:t>11/05/2016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726A8-61E8-D444-9FC6-6AC83BB89E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291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23D3-D3E2-2242-A3D8-51515B2A1A08}" type="datetimeFigureOut">
              <a:rPr lang="fr-FR" smtClean="0"/>
              <a:t>11/05/2016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726A8-61E8-D444-9FC6-6AC83BB89E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37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23D3-D3E2-2242-A3D8-51515B2A1A08}" type="datetimeFigureOut">
              <a:rPr lang="fr-FR" smtClean="0"/>
              <a:t>11/05/2016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726A8-61E8-D444-9FC6-6AC83BB89E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9587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23D3-D3E2-2242-A3D8-51515B2A1A08}" type="datetimeFigureOut">
              <a:rPr lang="fr-FR" smtClean="0"/>
              <a:t>11/05/2016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726A8-61E8-D444-9FC6-6AC83BB89E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898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BE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23D3-D3E2-2242-A3D8-51515B2A1A08}" type="datetimeFigureOut">
              <a:rPr lang="fr-FR" smtClean="0"/>
              <a:t>11/05/2016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726A8-61E8-D444-9FC6-6AC83BB89E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090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BE" smtClean="0"/>
              <a:t>Cliquez et modifiez le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BE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45423D3-D3E2-2242-A3D8-51515B2A1A08}" type="datetimeFigureOut">
              <a:rPr lang="fr-FR" smtClean="0"/>
              <a:t>11/05/2016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F3726A8-61E8-D444-9FC6-6AC83BB89E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690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BE" smtClean="0"/>
              <a:t>Cliquez pour modifier les styles du texte du masque</a:t>
            </a:r>
          </a:p>
          <a:p>
            <a:pPr lvl="1"/>
            <a:r>
              <a:rPr lang="nl-BE" smtClean="0"/>
              <a:t>Deuxième niveau</a:t>
            </a:r>
          </a:p>
          <a:p>
            <a:pPr lvl="2"/>
            <a:r>
              <a:rPr lang="nl-BE" smtClean="0"/>
              <a:t>Troisième niveau</a:t>
            </a:r>
          </a:p>
          <a:p>
            <a:pPr lvl="3"/>
            <a:r>
              <a:rPr lang="nl-BE" smtClean="0"/>
              <a:t>Quatrième niveau</a:t>
            </a:r>
          </a:p>
          <a:p>
            <a:pPr lvl="4"/>
            <a:r>
              <a:rPr lang="nl-BE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45423D3-D3E2-2242-A3D8-51515B2A1A08}" type="datetimeFigureOut">
              <a:rPr lang="fr-FR" smtClean="0"/>
              <a:t>11/05/2016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F3726A8-61E8-D444-9FC6-6AC83BB89E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85031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35.tiff"/><Relationship Id="rId5" Type="http://schemas.openxmlformats.org/officeDocument/2006/relationships/image" Target="../media/image3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4.tiff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5.png"/><Relationship Id="rId5" Type="http://schemas.openxmlformats.org/officeDocument/2006/relationships/image" Target="../media/image6.tiff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tiff"/><Relationship Id="rId12" Type="http://schemas.openxmlformats.org/officeDocument/2006/relationships/image" Target="../media/image15.tiff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3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4.xml"/><Relationship Id="rId4" Type="http://schemas.openxmlformats.org/officeDocument/2006/relationships/image" Target="../media/image7.png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0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.png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7" Type="http://schemas.openxmlformats.org/officeDocument/2006/relationships/image" Target="../media/image24.tiff"/><Relationship Id="rId8" Type="http://schemas.openxmlformats.org/officeDocument/2006/relationships/image" Target="../media/image20.tiff"/><Relationship Id="rId9" Type="http://schemas.openxmlformats.org/officeDocument/2006/relationships/image" Target="../media/image25.tif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9.tiff"/><Relationship Id="rId5" Type="http://schemas.openxmlformats.org/officeDocument/2006/relationships/image" Target="../media/image27.tiff"/><Relationship Id="rId6" Type="http://schemas.openxmlformats.org/officeDocument/2006/relationships/image" Target="../media/image28.tiff"/><Relationship Id="rId7" Type="http://schemas.openxmlformats.org/officeDocument/2006/relationships/image" Target="../media/image29.tif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09075" y="609600"/>
            <a:ext cx="9548735" cy="5821179"/>
          </a:xfrm>
        </p:spPr>
        <p:txBody>
          <a:bodyPr>
            <a:normAutofit/>
          </a:bodyPr>
          <a:lstStyle/>
          <a:p>
            <a:r>
              <a:rPr lang="fr-FR" sz="5400" dirty="0" smtClean="0"/>
              <a:t>How to SAVE 33M€ / </a:t>
            </a:r>
            <a:r>
              <a:rPr lang="fr-FR" sz="5400" dirty="0" err="1" smtClean="0"/>
              <a:t>year</a:t>
            </a:r>
            <a:r>
              <a:rPr lang="fr-FR" sz="5400" dirty="0" smtClean="0"/>
              <a:t/>
            </a:r>
            <a:br>
              <a:rPr lang="fr-FR" sz="5400" dirty="0" smtClean="0"/>
            </a:br>
            <a:endParaRPr lang="fr-FR" dirty="0"/>
          </a:p>
        </p:txBody>
      </p:sp>
      <p:sp>
        <p:nvSpPr>
          <p:cNvPr id="4" name="Title 11"/>
          <p:cNvSpPr txBox="1">
            <a:spLocks/>
          </p:cNvSpPr>
          <p:nvPr/>
        </p:nvSpPr>
        <p:spPr>
          <a:xfrm>
            <a:off x="1751012" y="533402"/>
            <a:ext cx="8676222" cy="9082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/>
              <a:t>Meeting      </a:t>
            </a:r>
            <a:r>
              <a:rPr lang="en-US" sz="4000" dirty="0" err="1" smtClean="0"/>
              <a:t>rganizer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8948" y="1896467"/>
            <a:ext cx="4000350" cy="22544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66491" y="2583210"/>
            <a:ext cx="26913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Bernard PIRENNE</a:t>
            </a:r>
          </a:p>
          <a:p>
            <a:r>
              <a:rPr lang="en-US" dirty="0" smtClean="0"/>
              <a:t>Franck ZIVKOVIC</a:t>
            </a:r>
          </a:p>
          <a:p>
            <a:r>
              <a:rPr lang="en-US" dirty="0" smtClean="0"/>
              <a:t>Pascal VERDAGE</a:t>
            </a:r>
          </a:p>
          <a:p>
            <a:r>
              <a:rPr lang="en-US" dirty="0" err="1" smtClean="0"/>
              <a:t>Romain</a:t>
            </a:r>
            <a:r>
              <a:rPr lang="en-US" dirty="0" smtClean="0"/>
              <a:t> LINSOLAS</a:t>
            </a:r>
          </a:p>
          <a:p>
            <a:r>
              <a:rPr lang="en-US" dirty="0" smtClean="0"/>
              <a:t>Alexandre VICTOOR</a:t>
            </a:r>
            <a:endParaRPr lang="en-US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2790" y="796848"/>
            <a:ext cx="880298" cy="69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1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810486" y="478972"/>
            <a:ext cx="8676222" cy="827313"/>
          </a:xfrm>
        </p:spPr>
        <p:txBody>
          <a:bodyPr/>
          <a:lstStyle/>
          <a:p>
            <a:pPr algn="l"/>
            <a:r>
              <a:rPr lang="en-US" u="sng" dirty="0" smtClean="0">
                <a:effectLst/>
              </a:rPr>
              <a:t>Outlook </a:t>
            </a:r>
            <a:r>
              <a:rPr lang="en-US" u="sng" dirty="0" err="1" smtClean="0">
                <a:effectLst/>
              </a:rPr>
              <a:t>addin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810486" y="1306285"/>
            <a:ext cx="20281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Time </a:t>
            </a:r>
            <a:r>
              <a:rPr lang="en-US" sz="1200" dirty="0"/>
              <a:t>shower</a:t>
            </a:r>
          </a:p>
          <a:p>
            <a:r>
              <a:rPr lang="en-US" sz="1200" dirty="0" smtClean="0"/>
              <a:t>Half meeting notification</a:t>
            </a:r>
          </a:p>
          <a:p>
            <a:r>
              <a:rPr lang="en-US" sz="1200" dirty="0" smtClean="0"/>
              <a:t>10’ left notification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47597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533399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MEET-O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688" y="353569"/>
            <a:ext cx="9542085" cy="60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4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60949" y="1041667"/>
            <a:ext cx="20281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Time </a:t>
            </a:r>
            <a:r>
              <a:rPr lang="en-US" sz="1200" dirty="0"/>
              <a:t>shower</a:t>
            </a:r>
          </a:p>
          <a:p>
            <a:r>
              <a:rPr lang="en-US" sz="1200" dirty="0" smtClean="0"/>
              <a:t>Half meeting notification</a:t>
            </a:r>
          </a:p>
          <a:p>
            <a:r>
              <a:rPr lang="en-US" sz="1200" dirty="0" smtClean="0"/>
              <a:t>10’ left notification</a:t>
            </a:r>
            <a:endParaRPr lang="fr-FR" sz="1200" dirty="0"/>
          </a:p>
        </p:txBody>
      </p:sp>
      <p:sp>
        <p:nvSpPr>
          <p:cNvPr id="6" name="Titre 5"/>
          <p:cNvSpPr>
            <a:spLocks noGrp="1"/>
          </p:cNvSpPr>
          <p:nvPr>
            <p:ph type="ctrTitle"/>
          </p:nvPr>
        </p:nvSpPr>
        <p:spPr>
          <a:xfrm>
            <a:off x="560949" y="157123"/>
            <a:ext cx="8676222" cy="967739"/>
          </a:xfrm>
        </p:spPr>
        <p:txBody>
          <a:bodyPr>
            <a:normAutofit/>
          </a:bodyPr>
          <a:lstStyle/>
          <a:p>
            <a:pPr algn="l" rtl="0" eaLnBrk="1" latinLnBrk="0" hangingPunct="1"/>
            <a:r>
              <a:rPr lang="en-US" sz="4000" u="sng" kern="1200" cap="all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/>
                <a:latin typeface="+mj-lt"/>
                <a:ea typeface="+mj-ea"/>
                <a:cs typeface="+mj-cs"/>
              </a:rPr>
              <a:t>LIVE meeting notification</a:t>
            </a:r>
            <a:endParaRPr lang="en-US" sz="4000" dirty="0">
              <a:effectLst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0120" y="1428772"/>
            <a:ext cx="3065491" cy="444066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985" y="1428772"/>
            <a:ext cx="1956937" cy="235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4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7842" y="1307742"/>
            <a:ext cx="7297366" cy="49057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0949" y="1041667"/>
            <a:ext cx="172354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dirty="0" smtClean="0"/>
              <a:t>Rate meeting (0 – 5)</a:t>
            </a:r>
            <a:endParaRPr lang="en-US" sz="1200" u="sng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 smtClean="0"/>
              <a:t>“Minutes </a:t>
            </a:r>
            <a:r>
              <a:rPr lang="en-US" sz="1200" dirty="0" err="1" smtClean="0"/>
              <a:t>todo</a:t>
            </a:r>
            <a:r>
              <a:rPr lang="en-US" sz="1200" dirty="0" smtClean="0"/>
              <a:t>” </a:t>
            </a:r>
            <a:r>
              <a:rPr lang="en-US" sz="1200" dirty="0" err="1" smtClean="0"/>
              <a:t>notif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“No minutes” </a:t>
            </a:r>
            <a:r>
              <a:rPr lang="en-US" sz="1200" dirty="0" err="1" smtClean="0"/>
              <a:t>notif</a:t>
            </a:r>
            <a:endParaRPr lang="en-US" sz="1200" dirty="0" smtClean="0"/>
          </a:p>
          <a:p>
            <a:endParaRPr lang="fr-FR" sz="20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" name="Titre 5"/>
          <p:cNvSpPr>
            <a:spLocks noGrp="1"/>
          </p:cNvSpPr>
          <p:nvPr>
            <p:ph type="ctrTitle"/>
          </p:nvPr>
        </p:nvSpPr>
        <p:spPr>
          <a:xfrm>
            <a:off x="560949" y="157123"/>
            <a:ext cx="8676222" cy="967739"/>
          </a:xfrm>
        </p:spPr>
        <p:txBody>
          <a:bodyPr>
            <a:normAutofit/>
          </a:bodyPr>
          <a:lstStyle/>
          <a:p>
            <a:pPr algn="l" rtl="0" eaLnBrk="1" latinLnBrk="0" hangingPunct="1"/>
            <a:r>
              <a:rPr lang="en-US" sz="4000" u="sng" kern="1200" cap="all" dirty="0" smtClean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/>
                <a:latin typeface="+mj-lt"/>
                <a:ea typeface="+mj-ea"/>
                <a:cs typeface="+mj-cs"/>
              </a:rPr>
              <a:t>Post meeting notification</a:t>
            </a:r>
            <a:endParaRPr lang="en-US" sz="4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0845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268" y="2713155"/>
            <a:ext cx="2855309" cy="2498396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21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5039" y="2713155"/>
            <a:ext cx="1253538" cy="1096846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Annexe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210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1751012" y="243846"/>
            <a:ext cx="8676222" cy="687184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Savings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087632" y="1654108"/>
            <a:ext cx="100029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Estimation (</a:t>
            </a:r>
            <a:r>
              <a:rPr lang="fr-FR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only</a:t>
            </a:r>
            <a:r>
              <a:rPr lang="fr-F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La </a:t>
            </a:r>
            <a:r>
              <a:rPr lang="fr-FR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defense</a:t>
            </a:r>
            <a:r>
              <a:rPr lang="fr-F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):</a:t>
            </a:r>
            <a:endParaRPr lang="fr-F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fr-FR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1254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rooms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x 5 peoples x 6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hours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day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x </a:t>
            </a:r>
            <a:r>
              <a:rPr lang="fr-F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5%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= 1881 man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hours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day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				= </a:t>
            </a:r>
            <a:r>
              <a:rPr lang="fr-F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235</a:t>
            </a:r>
            <a:r>
              <a:rPr lang="fr-FR" b="1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 </a:t>
            </a:r>
            <a:r>
              <a:rPr lang="fr-FR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days</a:t>
            </a:r>
            <a:r>
              <a:rPr lang="fr-F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fr-FR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day</a:t>
            </a:r>
            <a:r>
              <a:rPr lang="fr-F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fr-F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				= 141k€ per </a:t>
            </a:r>
            <a:r>
              <a:rPr lang="fr-FR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day</a:t>
            </a:r>
            <a:endParaRPr lang="fr-FR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fr-F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				= 33M € /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year</a:t>
            </a:r>
            <a:endParaRPr lang="fr-FR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5038" y="4987635"/>
            <a:ext cx="1253538" cy="109684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5648" y="4376677"/>
            <a:ext cx="1188632" cy="170780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5011" y="4177171"/>
            <a:ext cx="1466343" cy="2106815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8183" y="4476430"/>
            <a:ext cx="1188632" cy="170780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425736" y="5437480"/>
            <a:ext cx="5328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fr-FR" sz="3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74032" y="975558"/>
            <a:ext cx="3305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SAVINGS : 33M€ per </a:t>
            </a:r>
            <a:r>
              <a:rPr lang="fr-FR" dirty="0" err="1" smtClean="0"/>
              <a:t>year</a:t>
            </a:r>
            <a:r>
              <a:rPr lang="fr-FR" dirty="0" smtClean="0"/>
              <a:t> ??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11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1"/>
          <p:cNvSpPr txBox="1">
            <a:spLocks/>
          </p:cNvSpPr>
          <p:nvPr/>
        </p:nvSpPr>
        <p:spPr>
          <a:xfrm>
            <a:off x="1751012" y="533400"/>
            <a:ext cx="8676222" cy="6470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 smtClean="0"/>
              <a:t>Bernard </a:t>
            </a:r>
            <a:r>
              <a:rPr lang="en-US" sz="3600" dirty="0"/>
              <a:t>PIRENNE</a:t>
            </a:r>
          </a:p>
          <a:p>
            <a:r>
              <a:rPr lang="en-US" sz="3600" dirty="0"/>
              <a:t>Franck </a:t>
            </a:r>
            <a:r>
              <a:rPr lang="en-US" sz="3600" dirty="0" smtClean="0"/>
              <a:t>ZIVKOVIC</a:t>
            </a:r>
          </a:p>
          <a:p>
            <a:r>
              <a:rPr lang="en-US" sz="3600" dirty="0" smtClean="0"/>
              <a:t>Pascal </a:t>
            </a:r>
            <a:r>
              <a:rPr lang="en-US" sz="3600" dirty="0" err="1" smtClean="0"/>
              <a:t>Verdage</a:t>
            </a:r>
            <a:endParaRPr lang="en-US" sz="3600" dirty="0" smtClean="0"/>
          </a:p>
          <a:p>
            <a:r>
              <a:rPr lang="en-US" sz="3600" dirty="0" err="1" smtClean="0"/>
              <a:t>Romain</a:t>
            </a:r>
            <a:r>
              <a:rPr lang="en-US" sz="3600" dirty="0" smtClean="0"/>
              <a:t> </a:t>
            </a:r>
            <a:r>
              <a:rPr lang="en-US" sz="3600" dirty="0" err="1" smtClean="0"/>
              <a:t>Linsolas</a:t>
            </a:r>
            <a:endParaRPr lang="en-US" sz="3600" dirty="0" smtClean="0"/>
          </a:p>
          <a:p>
            <a:r>
              <a:rPr lang="en-US" sz="3600" dirty="0"/>
              <a:t>Alexandre </a:t>
            </a:r>
            <a:r>
              <a:rPr lang="en-US" sz="3600" dirty="0" smtClean="0"/>
              <a:t>VICTOOR</a:t>
            </a:r>
          </a:p>
          <a:p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13"/>
          <p:cNvCxnSpPr/>
          <p:nvPr/>
        </p:nvCxnSpPr>
        <p:spPr>
          <a:xfrm>
            <a:off x="3832699" y="3408727"/>
            <a:ext cx="43772" cy="2464914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245814" y="3350361"/>
            <a:ext cx="43772" cy="2464914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1"/>
          <p:cNvSpPr txBox="1">
            <a:spLocks/>
          </p:cNvSpPr>
          <p:nvPr/>
        </p:nvSpPr>
        <p:spPr>
          <a:xfrm>
            <a:off x="1751012" y="319392"/>
            <a:ext cx="8676222" cy="9082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 smtClean="0"/>
              <a:t>Meeting organizer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8948" y="1015184"/>
            <a:ext cx="4000350" cy="22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9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11"/>
          <p:cNvSpPr>
            <a:spLocks noGrp="1"/>
          </p:cNvSpPr>
          <p:nvPr>
            <p:ph type="title"/>
          </p:nvPr>
        </p:nvSpPr>
        <p:spPr>
          <a:xfrm>
            <a:off x="1378226" y="110990"/>
            <a:ext cx="8711377" cy="908228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Do you know this situation?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00" y="1167103"/>
            <a:ext cx="10034195" cy="48758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1192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11"/>
          <p:cNvSpPr>
            <a:spLocks noGrp="1"/>
          </p:cNvSpPr>
          <p:nvPr>
            <p:ph type="title"/>
          </p:nvPr>
        </p:nvSpPr>
        <p:spPr>
          <a:xfrm>
            <a:off x="1378226" y="110990"/>
            <a:ext cx="8711377" cy="908228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Meetings are toxic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99865" y="1019218"/>
            <a:ext cx="30637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OVH </a:t>
            </a:r>
            <a:r>
              <a:rPr lang="fr-FR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founder</a:t>
            </a:r>
            <a:endParaRPr lang="fr-FR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461560" y="1928912"/>
            <a:ext cx="45112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37 </a:t>
            </a:r>
            <a:r>
              <a:rPr lang="fr-FR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Signals</a:t>
            </a:r>
            <a:r>
              <a:rPr lang="fr-F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:</a:t>
            </a:r>
          </a:p>
          <a:p>
            <a:r>
              <a:rPr lang="fr-FR" sz="1600" dirty="0" smtClean="0"/>
              <a:t>« One </a:t>
            </a:r>
            <a:r>
              <a:rPr lang="fr-FR" sz="1600" dirty="0"/>
              <a:t>meeting leads to </a:t>
            </a:r>
            <a:r>
              <a:rPr lang="fr-FR" sz="1600" dirty="0" err="1"/>
              <a:t>another</a:t>
            </a:r>
            <a:r>
              <a:rPr lang="fr-FR" sz="1600" dirty="0"/>
              <a:t> meeting </a:t>
            </a:r>
            <a:endParaRPr lang="fr-FR" sz="1600" dirty="0" smtClean="0"/>
          </a:p>
          <a:p>
            <a:r>
              <a:rPr lang="fr-FR" sz="1600" dirty="0" smtClean="0"/>
              <a:t>leads </a:t>
            </a:r>
            <a:r>
              <a:rPr lang="fr-FR" sz="1600" dirty="0"/>
              <a:t>to </a:t>
            </a:r>
            <a:r>
              <a:rPr lang="fr-FR" sz="1600" dirty="0" err="1"/>
              <a:t>another</a:t>
            </a:r>
            <a:r>
              <a:rPr lang="fr-FR" sz="1600" dirty="0"/>
              <a:t> </a:t>
            </a:r>
            <a:r>
              <a:rPr lang="fr-FR" sz="1600" dirty="0" smtClean="0"/>
              <a:t>... »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865" y="1419327"/>
            <a:ext cx="4844433" cy="292738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560" y="2914015"/>
            <a:ext cx="4522810" cy="35997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7901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avec coin diagonal arrondi 4"/>
          <p:cNvSpPr/>
          <p:nvPr/>
        </p:nvSpPr>
        <p:spPr>
          <a:xfrm>
            <a:off x="1155179" y="2055305"/>
            <a:ext cx="1948070" cy="895618"/>
          </a:xfrm>
          <a:prstGeom prst="round2Diag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Outlook</a:t>
            </a:r>
            <a:endParaRPr lang="fr-FR" dirty="0"/>
          </a:p>
        </p:txBody>
      </p:sp>
      <p:sp>
        <p:nvSpPr>
          <p:cNvPr id="6" name="Carré corné 5"/>
          <p:cNvSpPr/>
          <p:nvPr/>
        </p:nvSpPr>
        <p:spPr>
          <a:xfrm>
            <a:off x="8373049" y="2039293"/>
            <a:ext cx="1802296" cy="911629"/>
          </a:xfrm>
          <a:prstGeom prst="foldedCorner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latin typeface="Arial" charset="0"/>
                <a:ea typeface="Arial" charset="0"/>
                <a:cs typeface="Arial" charset="0"/>
              </a:rPr>
              <a:t>Minutes and </a:t>
            </a:r>
            <a:r>
              <a:rPr lang="fr-FR" sz="1200" dirty="0" err="1" smtClean="0">
                <a:latin typeface="Arial" charset="0"/>
                <a:ea typeface="Arial" charset="0"/>
                <a:cs typeface="Arial" charset="0"/>
              </a:rPr>
              <a:t>decision</a:t>
            </a:r>
            <a:r>
              <a:rPr lang="fr-FR" sz="1200" dirty="0" smtClean="0">
                <a:latin typeface="Arial" charset="0"/>
                <a:ea typeface="Arial" charset="0"/>
                <a:cs typeface="Arial" charset="0"/>
              </a:rPr>
              <a:t> : </a:t>
            </a:r>
          </a:p>
          <a:p>
            <a:pPr algn="ctr"/>
            <a:r>
              <a:rPr lang="is-IS" sz="1200" dirty="0" smtClean="0">
                <a:latin typeface="Arial" charset="0"/>
                <a:ea typeface="Arial" charset="0"/>
                <a:cs typeface="Arial" charset="0"/>
              </a:rPr>
              <a:t>…..........................</a:t>
            </a:r>
          </a:p>
          <a:p>
            <a:pPr algn="ctr"/>
            <a:r>
              <a:rPr lang="is-IS" sz="1200" dirty="0" smtClean="0">
                <a:latin typeface="Arial" charset="0"/>
                <a:ea typeface="Arial" charset="0"/>
                <a:cs typeface="Arial" charset="0"/>
              </a:rPr>
              <a:t>….......................... …..........................</a:t>
            </a:r>
          </a:p>
        </p:txBody>
      </p:sp>
      <p:cxnSp>
        <p:nvCxnSpPr>
          <p:cNvPr id="34" name="Straight Connector 13"/>
          <p:cNvCxnSpPr/>
          <p:nvPr/>
        </p:nvCxnSpPr>
        <p:spPr>
          <a:xfrm flipH="1">
            <a:off x="4070890" y="1062292"/>
            <a:ext cx="18774" cy="4551722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13"/>
          <p:cNvCxnSpPr/>
          <p:nvPr/>
        </p:nvCxnSpPr>
        <p:spPr>
          <a:xfrm flipH="1">
            <a:off x="7423325" y="1107065"/>
            <a:ext cx="59221" cy="450694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6"/>
          <p:cNvSpPr txBox="1"/>
          <p:nvPr/>
        </p:nvSpPr>
        <p:spPr>
          <a:xfrm>
            <a:off x="1026175" y="3320324"/>
            <a:ext cx="3063490" cy="2631436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en-US" sz="16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Template </a:t>
            </a:r>
            <a:r>
              <a:rPr lang="en-US" sz="16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meeting</a:t>
            </a:r>
          </a:p>
          <a:p>
            <a:endParaRPr lang="en-US" sz="1100" u="sng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/>
            <a:endParaRPr lang="en-US" sz="1100" u="sng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/>
            <a:endParaRPr lang="en-US" sz="11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/>
            <a:r>
              <a:rPr lang="en-US" sz="16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Cost </a:t>
            </a:r>
            <a:r>
              <a:rPr lang="en-US" sz="16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estimation</a:t>
            </a:r>
          </a:p>
          <a:p>
            <a:pPr lvl="0"/>
            <a:endParaRPr lang="en-US" sz="1100" dirty="0" smtClean="0"/>
          </a:p>
          <a:p>
            <a:endParaRPr lang="en-US" sz="1100" dirty="0" smtClean="0"/>
          </a:p>
          <a:p>
            <a:endParaRPr lang="en-US" sz="1100" dirty="0"/>
          </a:p>
          <a:p>
            <a:r>
              <a:rPr lang="en-US" sz="16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Collaboration </a:t>
            </a:r>
            <a:r>
              <a:rPr lang="en-US" sz="16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endParaRPr lang="en-US" sz="1600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947953" y="1295011"/>
            <a:ext cx="30637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Prepare</a:t>
            </a:r>
            <a:endParaRPr lang="fr-FR" sz="2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148549" y="1286174"/>
            <a:ext cx="3274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Manage</a:t>
            </a:r>
            <a:endParaRPr lang="fr-FR" sz="2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209258" y="1295010"/>
            <a:ext cx="16754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Complete</a:t>
            </a:r>
            <a:endParaRPr lang="fr-FR" sz="2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TextBox 6"/>
          <p:cNvSpPr txBox="1"/>
          <p:nvPr/>
        </p:nvSpPr>
        <p:spPr>
          <a:xfrm>
            <a:off x="4237020" y="3333024"/>
            <a:ext cx="3086218" cy="2618736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en-US" sz="16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Gather </a:t>
            </a:r>
            <a:r>
              <a:rPr lang="en-US" sz="16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minutes</a:t>
            </a:r>
            <a:endParaRPr lang="en-US" sz="1600" u="sng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100" dirty="0"/>
              <a:t>	</a:t>
            </a:r>
            <a:endParaRPr lang="en-US" sz="1100" dirty="0" smtClean="0"/>
          </a:p>
          <a:p>
            <a:pPr lvl="0"/>
            <a:endParaRPr lang="en-US" sz="11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/>
            <a:r>
              <a:rPr lang="en-US" sz="16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Live </a:t>
            </a:r>
            <a:r>
              <a:rPr lang="en-US" sz="16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monitor</a:t>
            </a:r>
          </a:p>
          <a:p>
            <a:r>
              <a:rPr lang="en-US" sz="1100" dirty="0" smtClean="0"/>
              <a:t>              Time keeper</a:t>
            </a:r>
          </a:p>
          <a:p>
            <a:r>
              <a:rPr lang="en-US" sz="1100" dirty="0" smtClean="0"/>
              <a:t>              Half time notification</a:t>
            </a:r>
          </a:p>
          <a:p>
            <a:r>
              <a:rPr lang="en-US" sz="1100" dirty="0" smtClean="0"/>
              <a:t>              10’ left notification</a:t>
            </a:r>
          </a:p>
          <a:p>
            <a:endParaRPr lang="en-US" sz="1100" dirty="0"/>
          </a:p>
          <a:p>
            <a:r>
              <a:rPr lang="en-US" sz="16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Add doc / photos</a:t>
            </a:r>
            <a:endParaRPr lang="en-US" sz="1600" dirty="0" smtClean="0"/>
          </a:p>
        </p:txBody>
      </p:sp>
      <p:sp>
        <p:nvSpPr>
          <p:cNvPr id="49" name="TextBox 6"/>
          <p:cNvSpPr txBox="1"/>
          <p:nvPr/>
        </p:nvSpPr>
        <p:spPr>
          <a:xfrm>
            <a:off x="7678655" y="3347540"/>
            <a:ext cx="3128232" cy="2604220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en-US" sz="16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en-US" sz="16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eturn </a:t>
            </a:r>
            <a:r>
              <a:rPr lang="en-US" sz="16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on time </a:t>
            </a:r>
            <a:r>
              <a:rPr lang="en-US" sz="16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invested - ROTI</a:t>
            </a:r>
            <a:endParaRPr lang="en-US" sz="1600" u="sng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100" dirty="0" smtClean="0"/>
              <a:t>              Rate </a:t>
            </a:r>
            <a:r>
              <a:rPr lang="en-US" sz="1100" dirty="0" smtClean="0"/>
              <a:t>(</a:t>
            </a:r>
            <a:r>
              <a:rPr lang="en-US" sz="1100" dirty="0" smtClean="0"/>
              <a:t>0 – 5)</a:t>
            </a:r>
          </a:p>
          <a:p>
            <a:r>
              <a:rPr lang="en-US" sz="1100" dirty="0" smtClean="0"/>
              <a:t>              Comment </a:t>
            </a:r>
            <a:r>
              <a:rPr lang="en-US" sz="1100" dirty="0"/>
              <a:t>	</a:t>
            </a:r>
            <a:endParaRPr lang="en-US" sz="1100" dirty="0" smtClean="0"/>
          </a:p>
          <a:p>
            <a:endParaRPr lang="en-US" sz="11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/>
            <a:r>
              <a:rPr lang="en-US" sz="16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Post meeting notification</a:t>
            </a:r>
          </a:p>
          <a:p>
            <a:r>
              <a:rPr lang="en-US" sz="1100" dirty="0" smtClean="0"/>
              <a:t>              “Minutes </a:t>
            </a:r>
            <a:r>
              <a:rPr lang="en-US" sz="1100" dirty="0" err="1" smtClean="0"/>
              <a:t>todo</a:t>
            </a:r>
            <a:r>
              <a:rPr lang="en-US" sz="1100" dirty="0" smtClean="0"/>
              <a:t>” </a:t>
            </a:r>
            <a:r>
              <a:rPr lang="en-US" sz="1100" dirty="0" smtClean="0"/>
              <a:t>notification.</a:t>
            </a:r>
            <a:endParaRPr lang="en-US" sz="1100" dirty="0" smtClean="0"/>
          </a:p>
          <a:p>
            <a:r>
              <a:rPr lang="en-US" sz="1100" dirty="0" smtClean="0"/>
              <a:t>              “No minutes” </a:t>
            </a:r>
            <a:r>
              <a:rPr lang="en-US" sz="1100" dirty="0" smtClean="0"/>
              <a:t>notification</a:t>
            </a:r>
            <a:endParaRPr lang="en-US" sz="1100" dirty="0" smtClean="0"/>
          </a:p>
          <a:p>
            <a:endParaRPr lang="en-US" sz="1100" dirty="0"/>
          </a:p>
          <a:p>
            <a:r>
              <a:rPr lang="en-US" sz="16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V2 functions </a:t>
            </a:r>
            <a:r>
              <a:rPr lang="en-US" sz="16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endParaRPr lang="en-US" sz="1600" u="sng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 smtClean="0"/>
              <a:t>            monthly </a:t>
            </a:r>
            <a:r>
              <a:rPr lang="en-US" sz="1200" dirty="0" smtClean="0"/>
              <a:t>report</a:t>
            </a:r>
          </a:p>
          <a:p>
            <a:endParaRPr lang="en-US" sz="1200" dirty="0" smtClean="0"/>
          </a:p>
          <a:p>
            <a:r>
              <a:rPr lang="en-US" sz="1200" dirty="0" smtClean="0"/>
              <a:t>            speech </a:t>
            </a:r>
            <a:r>
              <a:rPr lang="en-US" sz="1200" dirty="0" err="1" smtClean="0"/>
              <a:t>recognetion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IOT (internet of things)</a:t>
            </a:r>
            <a:r>
              <a:rPr lang="en-US" sz="1200" dirty="0"/>
              <a:t> </a:t>
            </a:r>
            <a:endParaRPr lang="en-US" sz="1200" dirty="0" smtClean="0"/>
          </a:p>
        </p:txBody>
      </p:sp>
      <p:sp>
        <p:nvSpPr>
          <p:cNvPr id="51" name="Flèche droite rayée 50"/>
          <p:cNvSpPr/>
          <p:nvPr/>
        </p:nvSpPr>
        <p:spPr>
          <a:xfrm>
            <a:off x="3840078" y="2162414"/>
            <a:ext cx="720036" cy="683264"/>
          </a:xfrm>
          <a:prstGeom prst="strip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 droite rayée 53"/>
          <p:cNvSpPr/>
          <p:nvPr/>
        </p:nvSpPr>
        <p:spPr>
          <a:xfrm>
            <a:off x="7068910" y="2162414"/>
            <a:ext cx="720036" cy="683264"/>
          </a:xfrm>
          <a:prstGeom prst="strip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9999" y="1898953"/>
            <a:ext cx="2418823" cy="181411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32837" flipH="1">
            <a:off x="10626263" y="177377"/>
            <a:ext cx="943961" cy="95405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499463" y="1123751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6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 charset="0"/>
                <a:ea typeface="Eurostile" charset="0"/>
                <a:cs typeface="Eurostile" charset="0"/>
              </a:rPr>
              <a:t>Gamification</a:t>
            </a:r>
            <a:endParaRPr lang="fr-F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6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2361" y="3387969"/>
            <a:ext cx="590461" cy="297798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2536" y="3963110"/>
            <a:ext cx="282502" cy="286441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2676" y="3347540"/>
            <a:ext cx="417721" cy="417198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5619" y="4091941"/>
            <a:ext cx="387630" cy="387145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8519" y="4884985"/>
            <a:ext cx="590461" cy="297798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6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1486" y="4884985"/>
            <a:ext cx="590461" cy="297798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6887" y="3320324"/>
            <a:ext cx="459014" cy="45844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1853" y="4091941"/>
            <a:ext cx="315220" cy="315220"/>
          </a:xfrm>
          <a:prstGeom prst="rect">
            <a:avLst/>
          </a:prstGeom>
        </p:spPr>
      </p:pic>
      <p:cxnSp>
        <p:nvCxnSpPr>
          <p:cNvPr id="8" name="Connecteur en angle 7"/>
          <p:cNvCxnSpPr>
            <a:stCxn id="20" idx="2"/>
          </p:cNvCxnSpPr>
          <p:nvPr/>
        </p:nvCxnSpPr>
        <p:spPr>
          <a:xfrm rot="5400000">
            <a:off x="6384607" y="-3013989"/>
            <a:ext cx="285534" cy="9238122"/>
          </a:xfrm>
          <a:prstGeom prst="bentConnector2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840" y="5334257"/>
            <a:ext cx="279757" cy="27975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5617" y="5675364"/>
            <a:ext cx="1027148" cy="276396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6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5901" y="1457709"/>
            <a:ext cx="590461" cy="297798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4411" y="4071754"/>
            <a:ext cx="515330" cy="407332"/>
          </a:xfrm>
          <a:prstGeom prst="rect">
            <a:avLst/>
          </a:prstGeom>
        </p:spPr>
      </p:pic>
      <p:sp>
        <p:nvSpPr>
          <p:cNvPr id="37" name="Title 11"/>
          <p:cNvSpPr txBox="1">
            <a:spLocks/>
          </p:cNvSpPr>
          <p:nvPr/>
        </p:nvSpPr>
        <p:spPr>
          <a:xfrm>
            <a:off x="1751012" y="-36442"/>
            <a:ext cx="8676222" cy="9082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/>
              <a:t>Meeting      </a:t>
            </a:r>
            <a:r>
              <a:rPr lang="en-US" sz="4000" dirty="0" err="1" smtClean="0"/>
              <a:t>rganizer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2790" y="227004"/>
            <a:ext cx="880298" cy="6958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3497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4" grpId="0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5399342"/>
            <a:ext cx="12191999" cy="1479118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 algn="ctr"/>
            <a:r>
              <a:rPr lang="fr-FR" sz="3200" b="1" dirty="0" smtClean="0"/>
              <a:t>SAVINGS : 33M€ per </a:t>
            </a:r>
            <a:r>
              <a:rPr lang="fr-FR" sz="3200" b="1" dirty="0" err="1" smtClean="0"/>
              <a:t>year</a:t>
            </a:r>
            <a:r>
              <a:rPr lang="fr-FR" sz="3200" b="1" dirty="0" smtClean="0"/>
              <a:t>*</a:t>
            </a:r>
          </a:p>
          <a:p>
            <a:pPr lvl="1" algn="ctr"/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200150" lvl="2" indent="-285750" algn="ctr">
              <a:buFont typeface="Arial" charset="0"/>
              <a:buChar char="•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1400" dirty="0"/>
          </a:p>
        </p:txBody>
      </p:sp>
      <p:sp>
        <p:nvSpPr>
          <p:cNvPr id="2052" name="AutoShape 4" descr="Afficher l'image d'origin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Afficher l'image d'origin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itle 11"/>
          <p:cNvSpPr>
            <a:spLocks noGrp="1"/>
          </p:cNvSpPr>
          <p:nvPr>
            <p:ph type="title"/>
          </p:nvPr>
        </p:nvSpPr>
        <p:spPr>
          <a:xfrm>
            <a:off x="1580603" y="110990"/>
            <a:ext cx="9127154" cy="908228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Reduce </a:t>
            </a:r>
            <a:r>
              <a:rPr lang="en-US" sz="3600" dirty="0"/>
              <a:t>time </a:t>
            </a:r>
            <a:r>
              <a:rPr lang="en-US" sz="3600" dirty="0" smtClean="0"/>
              <a:t>wasted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0816" y="1740280"/>
            <a:ext cx="5292670" cy="298279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6056" y="1740280"/>
            <a:ext cx="1304643" cy="1307913"/>
          </a:xfrm>
          <a:prstGeom prst="rect">
            <a:avLst/>
          </a:prstGeom>
        </p:spPr>
      </p:pic>
      <p:sp>
        <p:nvSpPr>
          <p:cNvPr id="21" name="Title 11"/>
          <p:cNvSpPr txBox="1">
            <a:spLocks/>
          </p:cNvSpPr>
          <p:nvPr/>
        </p:nvSpPr>
        <p:spPr>
          <a:xfrm>
            <a:off x="7151522" y="3238298"/>
            <a:ext cx="2918353" cy="908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 smtClean="0"/>
              <a:t>3000 $$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49770" y="6497675"/>
            <a:ext cx="115374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fr-F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Assumption</a:t>
            </a:r>
            <a:r>
              <a:rPr lang="fr-F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: 1254 </a:t>
            </a:r>
            <a:r>
              <a:rPr lang="fr-F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rooms</a:t>
            </a:r>
            <a:r>
              <a:rPr lang="fr-F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in SG Paris      x    5 peoples (</a:t>
            </a:r>
            <a:r>
              <a:rPr lang="fr-F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avg</a:t>
            </a:r>
            <a:r>
              <a:rPr lang="fr-F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    x    6 </a:t>
            </a:r>
            <a:r>
              <a:rPr lang="fr-F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hours</a:t>
            </a:r>
            <a:r>
              <a:rPr lang="fr-F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fr-F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avg</a:t>
            </a:r>
            <a:r>
              <a:rPr lang="fr-F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    x    5% (participants </a:t>
            </a:r>
            <a:r>
              <a:rPr lang="fr-F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less</a:t>
            </a:r>
            <a:r>
              <a:rPr lang="fr-FR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in meetings)</a:t>
            </a:r>
          </a:p>
        </p:txBody>
      </p:sp>
    </p:spTree>
    <p:extLst>
      <p:ext uri="{BB962C8B-B14F-4D97-AF65-F5344CB8AC3E}">
        <p14:creationId xmlns:p14="http://schemas.microsoft.com/office/powerpoint/2010/main" val="100220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7714" y="1917126"/>
            <a:ext cx="5292670" cy="29827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5828" y="5765369"/>
            <a:ext cx="10021019" cy="68898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 algn="ctr"/>
            <a:r>
              <a:rPr lang="fr-F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« 70% of </a:t>
            </a:r>
            <a:r>
              <a:rPr lang="fr-FR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interest</a:t>
            </a:r>
            <a:r>
              <a:rPr lang="fr-F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of a meeting </a:t>
            </a:r>
            <a:r>
              <a:rPr lang="fr-FR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fr-F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in the conclusion and </a:t>
            </a:r>
            <a:r>
              <a:rPr lang="fr-FR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follow</a:t>
            </a:r>
            <a:r>
              <a:rPr lang="fr-F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up»</a:t>
            </a:r>
          </a:p>
          <a:p>
            <a:pPr lvl="0"/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400" dirty="0"/>
          </a:p>
        </p:txBody>
      </p:sp>
      <p:sp>
        <p:nvSpPr>
          <p:cNvPr id="2052" name="AutoShape 4" descr="Afficher l'image d'origin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Afficher l'image d'origin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itle 11"/>
          <p:cNvSpPr>
            <a:spLocks noGrp="1"/>
          </p:cNvSpPr>
          <p:nvPr>
            <p:ph type="title"/>
          </p:nvPr>
        </p:nvSpPr>
        <p:spPr>
          <a:xfrm>
            <a:off x="1580603" y="110990"/>
            <a:ext cx="9127154" cy="908228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Improve efficiency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726" y="3131390"/>
            <a:ext cx="2001872" cy="131717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95843" y="3366523"/>
            <a:ext cx="13836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2800" b="1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10’ </a:t>
            </a:r>
            <a:r>
              <a:rPr lang="fr-FR" sz="2800" b="1" dirty="0" err="1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left</a:t>
            </a:r>
            <a:endParaRPr lang="fr-FR" sz="2800" b="1" dirty="0" smtClean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grpSp>
        <p:nvGrpSpPr>
          <p:cNvPr id="5" name="Grouper 4"/>
          <p:cNvGrpSpPr/>
          <p:nvPr/>
        </p:nvGrpSpPr>
        <p:grpSpPr>
          <a:xfrm>
            <a:off x="793429" y="2092271"/>
            <a:ext cx="2001872" cy="1416490"/>
            <a:chOff x="1208903" y="1175071"/>
            <a:chExt cx="2001872" cy="1519384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8903" y="1175071"/>
              <a:ext cx="2001872" cy="1519384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475310" y="1410555"/>
              <a:ext cx="162841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fr-FR" sz="2800" b="1" dirty="0" err="1" smtClean="0">
                  <a:solidFill>
                    <a:schemeClr val="bg1"/>
                  </a:solidFill>
                  <a:latin typeface="Eurostile" charset="0"/>
                  <a:ea typeface="Eurostile" charset="0"/>
                  <a:cs typeface="Eurostile" charset="0"/>
                </a:rPr>
                <a:t>half</a:t>
              </a:r>
              <a:r>
                <a:rPr lang="fr-FR" sz="2800" b="1" dirty="0" smtClean="0">
                  <a:solidFill>
                    <a:schemeClr val="bg1"/>
                  </a:solidFill>
                  <a:latin typeface="Eurostile" charset="0"/>
                  <a:ea typeface="Eurostile" charset="0"/>
                  <a:cs typeface="Eurostile" charset="0"/>
                </a:rPr>
                <a:t> time</a:t>
              </a:r>
              <a:endParaRPr lang="fr-FR" sz="2800" b="1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endParaRPr>
            </a:p>
          </p:txBody>
        </p:sp>
      </p:grpSp>
      <p:pic>
        <p:nvPicPr>
          <p:cNvPr id="6" name="Imag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510" y="3605911"/>
            <a:ext cx="1253538" cy="109684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7063" y="1518870"/>
            <a:ext cx="1836809" cy="1270460"/>
          </a:xfrm>
          <a:prstGeom prst="rect">
            <a:avLst/>
          </a:prstGeom>
        </p:spPr>
      </p:pic>
      <p:cxnSp>
        <p:nvCxnSpPr>
          <p:cNvPr id="12" name="Connecteur en angle 11"/>
          <p:cNvCxnSpPr>
            <a:stCxn id="9" idx="2"/>
          </p:cNvCxnSpPr>
          <p:nvPr/>
        </p:nvCxnSpPr>
        <p:spPr>
          <a:xfrm rot="5400000">
            <a:off x="7247837" y="857413"/>
            <a:ext cx="375714" cy="42395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20492983">
            <a:off x="482474" y="829604"/>
            <a:ext cx="27831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Eurostile" charset="0"/>
                <a:ea typeface="Eurostile" charset="0"/>
                <a:cs typeface="Eurostile" charset="0"/>
              </a:rPr>
              <a:t>“The shorter, the better”</a:t>
            </a:r>
            <a:endParaRPr lang="fr-FR" sz="2000" dirty="0">
              <a:latin typeface="Eurostile" charset="0"/>
              <a:ea typeface="Eurostile" charset="0"/>
              <a:cs typeface="Eurosti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79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er 28"/>
          <p:cNvGrpSpPr/>
          <p:nvPr/>
        </p:nvGrpSpPr>
        <p:grpSpPr>
          <a:xfrm>
            <a:off x="443647" y="1019218"/>
            <a:ext cx="2001872" cy="1196953"/>
            <a:chOff x="1208903" y="1410554"/>
            <a:chExt cx="2001872" cy="1283900"/>
          </a:xfrm>
        </p:grpSpPr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8903" y="1410554"/>
              <a:ext cx="2001872" cy="128390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1482579" y="1662329"/>
              <a:ext cx="1628413" cy="4291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fr-FR" sz="2000" b="1" dirty="0" err="1" smtClean="0">
                  <a:solidFill>
                    <a:schemeClr val="bg1"/>
                  </a:solidFill>
                  <a:latin typeface="Eurostile" charset="0"/>
                  <a:ea typeface="Eurostile" charset="0"/>
                  <a:cs typeface="Eurostile" charset="0"/>
                </a:rPr>
                <a:t>Context</a:t>
              </a:r>
              <a:r>
                <a:rPr lang="fr-FR" sz="2000" b="1" dirty="0" smtClean="0">
                  <a:solidFill>
                    <a:schemeClr val="bg1"/>
                  </a:solidFill>
                  <a:latin typeface="Eurostile" charset="0"/>
                  <a:ea typeface="Eurostile" charset="0"/>
                  <a:cs typeface="Eurostile" charset="0"/>
                </a:rPr>
                <a:t> ?!</a:t>
              </a:r>
              <a:endParaRPr lang="fr-FR" sz="2000" b="1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endParaRPr>
            </a:p>
          </p:txBody>
        </p:sp>
      </p:grpSp>
      <p:grpSp>
        <p:nvGrpSpPr>
          <p:cNvPr id="25" name="Grouper 24"/>
          <p:cNvGrpSpPr/>
          <p:nvPr/>
        </p:nvGrpSpPr>
        <p:grpSpPr>
          <a:xfrm>
            <a:off x="1469528" y="1551484"/>
            <a:ext cx="2001872" cy="1196953"/>
            <a:chOff x="1208903" y="1410554"/>
            <a:chExt cx="2001872" cy="1283900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8903" y="1410554"/>
              <a:ext cx="2001872" cy="128390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1482579" y="1662329"/>
              <a:ext cx="1628413" cy="4291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fr-FR" sz="2000" b="1" dirty="0" smtClean="0">
                  <a:solidFill>
                    <a:schemeClr val="bg1"/>
                  </a:solidFill>
                  <a:latin typeface="Eurostile" charset="0"/>
                  <a:ea typeface="Eurostile" charset="0"/>
                  <a:cs typeface="Eurostile" charset="0"/>
                </a:rPr>
                <a:t>Agenda !?</a:t>
              </a:r>
              <a:endParaRPr lang="fr-FR" sz="2000" b="1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07355" y="6074229"/>
            <a:ext cx="10698480" cy="1240559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 lvl="0"/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« Have more efficient meeting and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continuously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improve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your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meeting practices»</a:t>
            </a:r>
          </a:p>
          <a:p>
            <a:pPr marL="1200150" lvl="2" indent="-285750">
              <a:buFont typeface="Arial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100" dirty="0"/>
          </a:p>
        </p:txBody>
      </p:sp>
      <p:sp>
        <p:nvSpPr>
          <p:cNvPr id="2052" name="AutoShape 4" descr="Afficher l'image d'origin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Afficher l'image d'origin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itle 11"/>
          <p:cNvSpPr>
            <a:spLocks noGrp="1"/>
          </p:cNvSpPr>
          <p:nvPr>
            <p:ph type="title"/>
          </p:nvPr>
        </p:nvSpPr>
        <p:spPr>
          <a:xfrm>
            <a:off x="1580603" y="110990"/>
            <a:ext cx="9127154" cy="90822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/>
              <a:t>Improve </a:t>
            </a:r>
            <a:r>
              <a:rPr lang="en-US" sz="3600" dirty="0"/>
              <a:t>quality of meeting </a:t>
            </a:r>
            <a:r>
              <a:rPr lang="en-US" sz="3600" dirty="0" smtClean="0"/>
              <a:t>outcomes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2708" y="1907725"/>
            <a:ext cx="5292670" cy="298279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7562" y="1865022"/>
            <a:ext cx="723103" cy="72671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0665" y="1812642"/>
            <a:ext cx="757208" cy="7591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0665" y="2887319"/>
            <a:ext cx="767683" cy="771521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8348" y="1828063"/>
            <a:ext cx="757208" cy="759101"/>
          </a:xfrm>
          <a:prstGeom prst="rect">
            <a:avLst/>
          </a:prstGeom>
        </p:spPr>
      </p:pic>
      <p:grpSp>
        <p:nvGrpSpPr>
          <p:cNvPr id="17" name="Grouper 16"/>
          <p:cNvGrpSpPr/>
          <p:nvPr/>
        </p:nvGrpSpPr>
        <p:grpSpPr>
          <a:xfrm>
            <a:off x="482143" y="2188989"/>
            <a:ext cx="2001872" cy="1196953"/>
            <a:chOff x="1208903" y="1410554"/>
            <a:chExt cx="2001872" cy="1283900"/>
          </a:xfrm>
        </p:grpSpPr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8903" y="1410554"/>
              <a:ext cx="2001872" cy="12839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1482579" y="1662329"/>
              <a:ext cx="1628413" cy="4291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fr-FR" sz="2000" b="1" dirty="0" smtClean="0">
                  <a:solidFill>
                    <a:schemeClr val="bg1"/>
                  </a:solidFill>
                  <a:latin typeface="Eurostile" charset="0"/>
                  <a:ea typeface="Eurostile" charset="0"/>
                  <a:cs typeface="Eurostile" charset="0"/>
                </a:rPr>
                <a:t>Feedback !?</a:t>
              </a:r>
              <a:endParaRPr lang="fr-FR" sz="2000" b="1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endParaRPr>
            </a:p>
          </p:txBody>
        </p:sp>
      </p:grpSp>
      <p:pic>
        <p:nvPicPr>
          <p:cNvPr id="21" name="Image 2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652" y="3444162"/>
            <a:ext cx="1253538" cy="1096846"/>
          </a:xfrm>
          <a:prstGeom prst="rect">
            <a:avLst/>
          </a:prstGeom>
        </p:spPr>
      </p:pic>
      <p:grpSp>
        <p:nvGrpSpPr>
          <p:cNvPr id="22" name="Grouper 21"/>
          <p:cNvGrpSpPr/>
          <p:nvPr/>
        </p:nvGrpSpPr>
        <p:grpSpPr>
          <a:xfrm>
            <a:off x="1382939" y="2977124"/>
            <a:ext cx="1813447" cy="1123210"/>
            <a:chOff x="1208903" y="1333575"/>
            <a:chExt cx="2001872" cy="1360880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8903" y="1333575"/>
              <a:ext cx="2001872" cy="136088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1499652" y="1586002"/>
              <a:ext cx="1628413" cy="4847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fr-FR" sz="2000" b="1" dirty="0" smtClean="0">
                  <a:solidFill>
                    <a:schemeClr val="bg1"/>
                  </a:solidFill>
                  <a:latin typeface="Eurostile" charset="0"/>
                  <a:ea typeface="Eurostile" charset="0"/>
                  <a:cs typeface="Eurostile" charset="0"/>
                </a:rPr>
                <a:t>Minutes !?</a:t>
              </a:r>
              <a:endParaRPr lang="fr-FR" sz="2000" b="1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endParaRPr>
            </a:p>
          </p:txBody>
        </p:sp>
      </p:grpSp>
      <p:sp>
        <p:nvSpPr>
          <p:cNvPr id="28" name="TextBox 6"/>
          <p:cNvSpPr txBox="1"/>
          <p:nvPr/>
        </p:nvSpPr>
        <p:spPr>
          <a:xfrm>
            <a:off x="8035265" y="1444535"/>
            <a:ext cx="3128007" cy="736213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pPr lvl="0" algn="ctr"/>
            <a:r>
              <a:rPr lang="nl-BE" sz="1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Feedbacks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5702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4" descr="Afficher l'image d'origin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Afficher l'image d'origin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itle 11"/>
          <p:cNvSpPr>
            <a:spLocks noGrp="1"/>
          </p:cNvSpPr>
          <p:nvPr>
            <p:ph type="title"/>
          </p:nvPr>
        </p:nvSpPr>
        <p:spPr>
          <a:xfrm>
            <a:off x="1119324" y="110990"/>
            <a:ext cx="10184779" cy="908228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Meeting organizer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99035" y="2338513"/>
            <a:ext cx="2006600" cy="1557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Micro Meeting</a:t>
            </a:r>
          </a:p>
        </p:txBody>
      </p:sp>
      <p:sp>
        <p:nvSpPr>
          <p:cNvPr id="4" name="Cylindre 3"/>
          <p:cNvSpPr/>
          <p:nvPr/>
        </p:nvSpPr>
        <p:spPr>
          <a:xfrm>
            <a:off x="9976410" y="1413215"/>
            <a:ext cx="838200" cy="9017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DB</a:t>
            </a:r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1119325" y="3065460"/>
            <a:ext cx="889000" cy="889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dirty="0" smtClean="0"/>
          </a:p>
          <a:p>
            <a:pPr algn="ctr"/>
            <a:r>
              <a:rPr lang="fr-FR" sz="2000" dirty="0" smtClean="0"/>
              <a:t>JIVE</a:t>
            </a:r>
            <a:endParaRPr lang="fr-FR" sz="2000" dirty="0"/>
          </a:p>
        </p:txBody>
      </p:sp>
      <p:sp>
        <p:nvSpPr>
          <p:cNvPr id="20" name="Rectangle 19"/>
          <p:cNvSpPr/>
          <p:nvPr/>
        </p:nvSpPr>
        <p:spPr>
          <a:xfrm>
            <a:off x="3452816" y="5187888"/>
            <a:ext cx="1225405" cy="10558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Outlook</a:t>
            </a:r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9964245" y="3646481"/>
            <a:ext cx="1208580" cy="8066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dirty="0" smtClean="0"/>
          </a:p>
          <a:p>
            <a:pPr algn="ctr"/>
            <a:r>
              <a:rPr lang="fr-FR" sz="2000" dirty="0" smtClean="0"/>
              <a:t>SMTP</a:t>
            </a:r>
            <a:endParaRPr lang="fr-FR" sz="2000" dirty="0"/>
          </a:p>
        </p:txBody>
      </p:sp>
      <p:sp>
        <p:nvSpPr>
          <p:cNvPr id="23" name="Rectangle 22"/>
          <p:cNvSpPr/>
          <p:nvPr/>
        </p:nvSpPr>
        <p:spPr>
          <a:xfrm>
            <a:off x="4899035" y="3624260"/>
            <a:ext cx="1246674" cy="271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REST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4899035" y="2341560"/>
            <a:ext cx="2006600" cy="279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UI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269035" y="5474015"/>
            <a:ext cx="1003300" cy="889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dirty="0" smtClean="0"/>
          </a:p>
          <a:p>
            <a:pPr algn="ctr"/>
            <a:r>
              <a:rPr lang="fr-FR" sz="2000" dirty="0" smtClean="0"/>
              <a:t>Skype</a:t>
            </a:r>
            <a:endParaRPr lang="fr-FR" sz="2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3504872" y="4082618"/>
            <a:ext cx="16803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Create</a:t>
            </a:r>
            <a:r>
              <a:rPr lang="fr-FR" sz="1400" dirty="0" smtClean="0"/>
              <a:t> meeting</a:t>
            </a:r>
          </a:p>
          <a:p>
            <a:r>
              <a:rPr lang="fr-FR" sz="1400" dirty="0" smtClean="0"/>
              <a:t>Force good </a:t>
            </a:r>
            <a:r>
              <a:rPr lang="fr-FR" sz="1400" dirty="0" err="1" smtClean="0"/>
              <a:t>practises</a:t>
            </a:r>
            <a:endParaRPr lang="fr-FR" sz="1400" dirty="0" smtClean="0"/>
          </a:p>
          <a:p>
            <a:r>
              <a:rPr lang="fr-FR" sz="1400" dirty="0" smtClean="0"/>
              <a:t>Rate meeting</a:t>
            </a:r>
            <a:endParaRPr lang="fr-FR" sz="1400" dirty="0"/>
          </a:p>
        </p:txBody>
      </p:sp>
      <p:sp>
        <p:nvSpPr>
          <p:cNvPr id="28" name="Rectangle 27"/>
          <p:cNvSpPr/>
          <p:nvPr/>
        </p:nvSpPr>
        <p:spPr>
          <a:xfrm>
            <a:off x="3562665" y="5352988"/>
            <a:ext cx="1327261" cy="10080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dirty="0" smtClean="0"/>
          </a:p>
          <a:p>
            <a:pPr algn="ctr"/>
            <a:endParaRPr lang="fr-FR" sz="2000" dirty="0"/>
          </a:p>
          <a:p>
            <a:pPr algn="ctr"/>
            <a:r>
              <a:rPr lang="fr-FR" sz="2000" dirty="0" smtClean="0"/>
              <a:t>Outlook</a:t>
            </a:r>
            <a:endParaRPr lang="fr-FR" sz="2000" dirty="0"/>
          </a:p>
        </p:txBody>
      </p:sp>
      <p:sp>
        <p:nvSpPr>
          <p:cNvPr id="42" name="ZoneTexte 41"/>
          <p:cNvSpPr txBox="1"/>
          <p:nvPr/>
        </p:nvSpPr>
        <p:spPr>
          <a:xfrm>
            <a:off x="6576608" y="4453095"/>
            <a:ext cx="3985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Send</a:t>
            </a:r>
            <a:r>
              <a:rPr lang="fr-FR" sz="1400" dirty="0" smtClean="0"/>
              <a:t> live meeting notifications </a:t>
            </a:r>
          </a:p>
          <a:p>
            <a:r>
              <a:rPr lang="fr-FR" sz="1400" dirty="0" smtClean="0"/>
              <a:t>(</a:t>
            </a:r>
            <a:r>
              <a:rPr lang="fr-FR" sz="1400" dirty="0" err="1" smtClean="0"/>
              <a:t>half</a:t>
            </a:r>
            <a:r>
              <a:rPr lang="fr-FR" sz="1400" dirty="0" smtClean="0"/>
              <a:t> and 10’ </a:t>
            </a:r>
            <a:r>
              <a:rPr lang="fr-FR" sz="1400" dirty="0" err="1" smtClean="0"/>
              <a:t>before</a:t>
            </a:r>
            <a:r>
              <a:rPr lang="fr-FR" sz="1400" dirty="0" smtClean="0"/>
              <a:t> end of the meeting)</a:t>
            </a:r>
            <a:endParaRPr lang="fr-FR" sz="1400" dirty="0"/>
          </a:p>
        </p:txBody>
      </p:sp>
      <p:sp>
        <p:nvSpPr>
          <p:cNvPr id="57" name="ZoneTexte 56"/>
          <p:cNvSpPr txBox="1"/>
          <p:nvPr/>
        </p:nvSpPr>
        <p:spPr>
          <a:xfrm>
            <a:off x="7523725" y="1903903"/>
            <a:ext cx="1707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Store meetings </a:t>
            </a:r>
          </a:p>
          <a:p>
            <a:r>
              <a:rPr lang="fr-FR" sz="1400" dirty="0" smtClean="0"/>
              <a:t>(data &amp; </a:t>
            </a:r>
            <a:r>
              <a:rPr lang="fr-FR" sz="1400" dirty="0" err="1" smtClean="0"/>
              <a:t>statics</a:t>
            </a:r>
            <a:r>
              <a:rPr lang="fr-FR" sz="1400" dirty="0" smtClean="0"/>
              <a:t>)</a:t>
            </a:r>
          </a:p>
          <a:p>
            <a:endParaRPr lang="fr-FR" sz="1400" dirty="0"/>
          </a:p>
        </p:txBody>
      </p:sp>
      <p:grpSp>
        <p:nvGrpSpPr>
          <p:cNvPr id="2072" name="Grouper 2071"/>
          <p:cNvGrpSpPr/>
          <p:nvPr/>
        </p:nvGrpSpPr>
        <p:grpSpPr>
          <a:xfrm>
            <a:off x="2177210" y="2762427"/>
            <a:ext cx="2606701" cy="738664"/>
            <a:chOff x="2240362" y="2601331"/>
            <a:chExt cx="2606701" cy="738664"/>
          </a:xfrm>
        </p:grpSpPr>
        <p:sp>
          <p:nvSpPr>
            <p:cNvPr id="32" name="ZoneTexte 31"/>
            <p:cNvSpPr txBox="1"/>
            <p:nvPr/>
          </p:nvSpPr>
          <p:spPr>
            <a:xfrm>
              <a:off x="2240362" y="2601331"/>
              <a:ext cx="2606701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400" dirty="0" err="1" smtClean="0"/>
                <a:t>Initiate</a:t>
              </a:r>
              <a:r>
                <a:rPr lang="fr-FR" sz="1400" dirty="0" smtClean="0"/>
                <a:t> collaborative </a:t>
              </a:r>
              <a:r>
                <a:rPr lang="fr-FR" sz="1400" dirty="0" err="1" smtClean="0"/>
                <a:t>space</a:t>
              </a:r>
              <a:endParaRPr lang="fr-FR" sz="1400" dirty="0" smtClean="0"/>
            </a:p>
            <a:p>
              <a:r>
                <a:rPr lang="fr-FR" sz="1400" dirty="0" err="1" smtClean="0"/>
                <a:t>Get</a:t>
              </a:r>
              <a:r>
                <a:rPr lang="fr-FR" sz="1400" dirty="0" smtClean="0"/>
                <a:t> meeting minutes</a:t>
              </a:r>
            </a:p>
            <a:p>
              <a:r>
                <a:rPr lang="fr-FR" sz="1400" dirty="0" smtClean="0"/>
                <a:t>Grant bonus to profiles</a:t>
              </a:r>
              <a:endParaRPr lang="fr-FR" sz="1400" dirty="0"/>
            </a:p>
          </p:txBody>
        </p:sp>
        <p:cxnSp>
          <p:nvCxnSpPr>
            <p:cNvPr id="61" name="Straight Connector 13"/>
            <p:cNvCxnSpPr/>
            <p:nvPr/>
          </p:nvCxnSpPr>
          <p:spPr>
            <a:xfrm>
              <a:off x="2246597" y="2679982"/>
              <a:ext cx="6213" cy="578498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5" name="Straight Connector 13"/>
          <p:cNvCxnSpPr/>
          <p:nvPr/>
        </p:nvCxnSpPr>
        <p:spPr>
          <a:xfrm>
            <a:off x="7517512" y="1989175"/>
            <a:ext cx="6213" cy="418507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7566208" y="3425006"/>
            <a:ext cx="2380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Send</a:t>
            </a:r>
            <a:r>
              <a:rPr lang="fr-FR" sz="1400" dirty="0" smtClean="0"/>
              <a:t> </a:t>
            </a:r>
            <a:r>
              <a:rPr lang="fr-FR" sz="1400" dirty="0" err="1" smtClean="0"/>
              <a:t>pre</a:t>
            </a:r>
            <a:r>
              <a:rPr lang="fr-FR" sz="1400" dirty="0" smtClean="0"/>
              <a:t> and post </a:t>
            </a:r>
          </a:p>
          <a:p>
            <a:r>
              <a:rPr lang="fr-FR" sz="1400" dirty="0" smtClean="0"/>
              <a:t>meeting notification</a:t>
            </a:r>
            <a:endParaRPr lang="fr-FR" sz="1400" dirty="0"/>
          </a:p>
        </p:txBody>
      </p:sp>
      <p:cxnSp>
        <p:nvCxnSpPr>
          <p:cNvPr id="71" name="Straight Connector 13"/>
          <p:cNvCxnSpPr/>
          <p:nvPr/>
        </p:nvCxnSpPr>
        <p:spPr>
          <a:xfrm>
            <a:off x="7566208" y="3453582"/>
            <a:ext cx="0" cy="448972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13"/>
          <p:cNvCxnSpPr/>
          <p:nvPr/>
        </p:nvCxnSpPr>
        <p:spPr>
          <a:xfrm>
            <a:off x="6570395" y="4508572"/>
            <a:ext cx="6213" cy="418507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13"/>
          <p:cNvCxnSpPr/>
          <p:nvPr/>
        </p:nvCxnSpPr>
        <p:spPr>
          <a:xfrm>
            <a:off x="3498659" y="4127068"/>
            <a:ext cx="6213" cy="690343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eur en angle 6"/>
          <p:cNvCxnSpPr>
            <a:stCxn id="3" idx="1"/>
            <a:endCxn id="19" idx="3"/>
          </p:cNvCxnSpPr>
          <p:nvPr/>
        </p:nvCxnSpPr>
        <p:spPr>
          <a:xfrm rot="10800000" flipV="1">
            <a:off x="2008325" y="3117256"/>
            <a:ext cx="2890710" cy="392703"/>
          </a:xfrm>
          <a:prstGeom prst="bentConnector3">
            <a:avLst>
              <a:gd name="adj1" fmla="val 119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en angle 38"/>
          <p:cNvCxnSpPr>
            <a:stCxn id="4" idx="2"/>
            <a:endCxn id="3" idx="3"/>
          </p:cNvCxnSpPr>
          <p:nvPr/>
        </p:nvCxnSpPr>
        <p:spPr>
          <a:xfrm rot="10800000" flipV="1">
            <a:off x="6905636" y="1864065"/>
            <a:ext cx="3070775" cy="1253192"/>
          </a:xfrm>
          <a:prstGeom prst="bentConnector3">
            <a:avLst>
              <a:gd name="adj1" fmla="val 849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en angle 42"/>
          <p:cNvCxnSpPr>
            <a:endCxn id="28" idx="0"/>
          </p:cNvCxnSpPr>
          <p:nvPr/>
        </p:nvCxnSpPr>
        <p:spPr>
          <a:xfrm rot="5400000">
            <a:off x="4136497" y="3985800"/>
            <a:ext cx="1456987" cy="1277388"/>
          </a:xfrm>
          <a:prstGeom prst="bentConnector3">
            <a:avLst>
              <a:gd name="adj1" fmla="val 691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en angle 47"/>
          <p:cNvCxnSpPr>
            <a:stCxn id="21" idx="1"/>
          </p:cNvCxnSpPr>
          <p:nvPr/>
        </p:nvCxnSpPr>
        <p:spPr>
          <a:xfrm rot="10800000">
            <a:off x="6905635" y="3270380"/>
            <a:ext cx="3058610" cy="779408"/>
          </a:xfrm>
          <a:prstGeom prst="bentConnector3">
            <a:avLst>
              <a:gd name="adj1" fmla="val 848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en angle 57"/>
          <p:cNvCxnSpPr>
            <a:endCxn id="25" idx="0"/>
          </p:cNvCxnSpPr>
          <p:nvPr/>
        </p:nvCxnSpPr>
        <p:spPr>
          <a:xfrm rot="16200000" flipH="1">
            <a:off x="6322830" y="4026159"/>
            <a:ext cx="1571459" cy="1324251"/>
          </a:xfrm>
          <a:prstGeom prst="bentConnector3">
            <a:avLst>
              <a:gd name="adj1" fmla="val 778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1" name="Image 206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597" y="5452153"/>
            <a:ext cx="619858" cy="619083"/>
          </a:xfrm>
          <a:prstGeom prst="rect">
            <a:avLst/>
          </a:prstGeom>
        </p:spPr>
      </p:pic>
      <p:pic>
        <p:nvPicPr>
          <p:cNvPr id="2062" name="Image 206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872" y="3185859"/>
            <a:ext cx="590461" cy="297798"/>
          </a:xfrm>
          <a:prstGeom prst="rect">
            <a:avLst/>
          </a:prstGeom>
        </p:spPr>
      </p:pic>
      <p:pic>
        <p:nvPicPr>
          <p:cNvPr id="2063" name="Image 206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951" y="5522350"/>
            <a:ext cx="419734" cy="425586"/>
          </a:xfrm>
          <a:prstGeom prst="rect">
            <a:avLst/>
          </a:prstGeom>
        </p:spPr>
      </p:pic>
      <p:pic>
        <p:nvPicPr>
          <p:cNvPr id="2065" name="Image 20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9260" y="3629549"/>
            <a:ext cx="1213705" cy="414931"/>
          </a:xfrm>
          <a:prstGeom prst="rect">
            <a:avLst/>
          </a:prstGeom>
        </p:spPr>
      </p:pic>
      <p:pic>
        <p:nvPicPr>
          <p:cNvPr id="69" name="Image 6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4908" y="1825877"/>
            <a:ext cx="915708" cy="8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9900" y="2713155"/>
            <a:ext cx="1253538" cy="1096846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Show Time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352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LAYOUT_CONST" val="3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LAYOUT_CONST" val="3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LAYOUT_CONST" val="3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llage">
  <a:themeElements>
    <a:clrScheme name="Maillag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illag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illag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410</TotalTime>
  <Words>603</Words>
  <Application>Microsoft Macintosh PowerPoint</Application>
  <PresentationFormat>Grand écran</PresentationFormat>
  <Paragraphs>255</Paragraphs>
  <Slides>17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Calibri</vt:lpstr>
      <vt:lpstr>Century Gothic</vt:lpstr>
      <vt:lpstr>Eurostile</vt:lpstr>
      <vt:lpstr>Arial</vt:lpstr>
      <vt:lpstr>Maillage</vt:lpstr>
      <vt:lpstr>How to SAVE 33M€ / year </vt:lpstr>
      <vt:lpstr>Do you know this situation?</vt:lpstr>
      <vt:lpstr>Meetings are toxic</vt:lpstr>
      <vt:lpstr>Présentation PowerPoint</vt:lpstr>
      <vt:lpstr>Reduce time wasted</vt:lpstr>
      <vt:lpstr>Improve efficiency</vt:lpstr>
      <vt:lpstr>Improve quality of meeting outcomes</vt:lpstr>
      <vt:lpstr>Meeting organizer</vt:lpstr>
      <vt:lpstr>Show Time !</vt:lpstr>
      <vt:lpstr>Outlook addin</vt:lpstr>
      <vt:lpstr>MEET-O</vt:lpstr>
      <vt:lpstr>LIVE meeting notification</vt:lpstr>
      <vt:lpstr>Post meeting notification</vt:lpstr>
      <vt:lpstr>Thank you!</vt:lpstr>
      <vt:lpstr>Annexe</vt:lpstr>
      <vt:lpstr>Savings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SAVINGS : 33M€</dc:title>
  <dc:creator>Utilisateur de Microsoft Office</dc:creator>
  <cp:lastModifiedBy>Utilisateur de Microsoft Office</cp:lastModifiedBy>
  <cp:revision>47</cp:revision>
  <dcterms:created xsi:type="dcterms:W3CDTF">2016-05-11T13:09:21Z</dcterms:created>
  <dcterms:modified xsi:type="dcterms:W3CDTF">2016-05-11T19:59:36Z</dcterms:modified>
</cp:coreProperties>
</file>